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2.png" Type="http://schemas.openxmlformats.org/officeDocument/2006/relationships/image"/><Relationship Id="rId5"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5.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5.png" Type="http://schemas.openxmlformats.org/officeDocument/2006/relationships/image"/><Relationship Id="rId4" Target="../media/image12.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590159" y="8977242"/>
            <a:ext cx="6926813" cy="485916"/>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By Khairul Auni_2108107010016</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5528446"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3036277" y="1715588"/>
            <a:ext cx="7103952"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rPr>
              <a:t>TUGAS 2</a:t>
            </a:r>
          </a:p>
        </p:txBody>
      </p:sp>
      <p:sp>
        <p:nvSpPr>
          <p:cNvPr name="Freeform 10" id="10"/>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
        <p:nvSpPr>
          <p:cNvPr name="TextBox 11" id="11"/>
          <p:cNvSpPr txBox="true"/>
          <p:nvPr/>
        </p:nvSpPr>
        <p:spPr>
          <a:xfrm rot="0">
            <a:off x="2762049" y="3618696"/>
            <a:ext cx="8102198" cy="4352925"/>
          </a:xfrm>
          <a:prstGeom prst="rect">
            <a:avLst/>
          </a:prstGeom>
        </p:spPr>
        <p:txBody>
          <a:bodyPr anchor="t" rtlCol="false" tIns="0" lIns="0" bIns="0" rIns="0">
            <a:spAutoFit/>
          </a:bodyPr>
          <a:lstStyle/>
          <a:p>
            <a:pPr algn="ctr" marL="0" indent="0" lvl="0">
              <a:lnSpc>
                <a:spcPts val="10800"/>
              </a:lnSpc>
              <a:spcBef>
                <a:spcPct val="0"/>
              </a:spcBef>
            </a:pPr>
            <a:r>
              <a:rPr lang="en-US" sz="15000">
                <a:solidFill>
                  <a:srgbClr val="FFFFFF"/>
                </a:solidFill>
                <a:latin typeface="Computer Says No"/>
              </a:rPr>
              <a:t>IMPLEMENTASI JARINGAN SARAF TIRUAN</a:t>
            </a:r>
            <a:r>
              <a:rPr lang="en-US" sz="15000">
                <a:solidFill>
                  <a:srgbClr val="FFFFFF"/>
                </a:solidFill>
                <a:latin typeface="Computer Says No"/>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sp>
        <p:nvSpPr>
          <p:cNvPr name="TextBox 3" id="3"/>
          <p:cNvSpPr txBox="true"/>
          <p:nvPr/>
        </p:nvSpPr>
        <p:spPr>
          <a:xfrm rot="0">
            <a:off x="709007" y="7299050"/>
            <a:ext cx="7487307" cy="1101381"/>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Berikut jumlah hidden node per layer beserta jumlah total nya yang dihitung dari nilai total jumlah neuron yang terdapat pada setiap layer pada model 1 yaitu sebesar 448 </a:t>
            </a:r>
          </a:p>
        </p:txBody>
      </p:sp>
      <p:sp>
        <p:nvSpPr>
          <p:cNvPr name="TextBox 4" id="4"/>
          <p:cNvSpPr txBox="true"/>
          <p:nvPr/>
        </p:nvSpPr>
        <p:spPr>
          <a:xfrm rot="0">
            <a:off x="9034372" y="7299050"/>
            <a:ext cx="8105145" cy="1101381"/>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Berikut jumlah hidden node per layer beserta jumlah total nya yang dihitung dari nilai total jumlah neuron yang terdapat pada setiap layer pada model 2 yaitu sebesar 192</a:t>
            </a:r>
          </a:p>
        </p:txBody>
      </p:sp>
      <p:sp>
        <p:nvSpPr>
          <p:cNvPr name="Freeform 5" id="5"/>
          <p:cNvSpPr/>
          <p:nvPr/>
        </p:nvSpPr>
        <p:spPr>
          <a:xfrm flipH="false" flipV="false" rot="0">
            <a:off x="928775" y="1974989"/>
            <a:ext cx="6538318" cy="4714574"/>
          </a:xfrm>
          <a:custGeom>
            <a:avLst/>
            <a:gdLst/>
            <a:ahLst/>
            <a:cxnLst/>
            <a:rect r="r" b="b" t="t" l="l"/>
            <a:pathLst>
              <a:path h="4714574" w="6538318">
                <a:moveTo>
                  <a:pt x="0" y="0"/>
                </a:moveTo>
                <a:lnTo>
                  <a:pt x="6538318" y="0"/>
                </a:lnTo>
                <a:lnTo>
                  <a:pt x="6538318" y="4714574"/>
                </a:lnTo>
                <a:lnTo>
                  <a:pt x="0" y="4714574"/>
                </a:lnTo>
                <a:lnTo>
                  <a:pt x="0" y="0"/>
                </a:lnTo>
                <a:close/>
              </a:path>
            </a:pathLst>
          </a:custGeom>
          <a:blipFill>
            <a:blip r:embed="rId3"/>
            <a:stretch>
              <a:fillRect l="0" t="0" r="0" b="0"/>
            </a:stretch>
          </a:blipFill>
        </p:spPr>
      </p:sp>
      <p:sp>
        <p:nvSpPr>
          <p:cNvPr name="Freeform 6" id="6"/>
          <p:cNvSpPr/>
          <p:nvPr/>
        </p:nvSpPr>
        <p:spPr>
          <a:xfrm flipH="false" flipV="false" rot="0">
            <a:off x="9012605" y="1974989"/>
            <a:ext cx="8126912" cy="4714574"/>
          </a:xfrm>
          <a:custGeom>
            <a:avLst/>
            <a:gdLst/>
            <a:ahLst/>
            <a:cxnLst/>
            <a:rect r="r" b="b" t="t" l="l"/>
            <a:pathLst>
              <a:path h="4714574" w="8126912">
                <a:moveTo>
                  <a:pt x="0" y="0"/>
                </a:moveTo>
                <a:lnTo>
                  <a:pt x="8126912" y="0"/>
                </a:lnTo>
                <a:lnTo>
                  <a:pt x="8126912" y="4714574"/>
                </a:lnTo>
                <a:lnTo>
                  <a:pt x="0" y="4714574"/>
                </a:lnTo>
                <a:lnTo>
                  <a:pt x="0" y="0"/>
                </a:lnTo>
                <a:close/>
              </a:path>
            </a:pathLst>
          </a:custGeom>
          <a:blipFill>
            <a:blip r:embed="rId4"/>
            <a:stretch>
              <a:fillRect l="0" t="0" r="0" b="0"/>
            </a:stretch>
          </a:blipFill>
        </p:spPr>
      </p:sp>
      <p:sp>
        <p:nvSpPr>
          <p:cNvPr name="TextBox 7" id="7"/>
          <p:cNvSpPr txBox="true"/>
          <p:nvPr/>
        </p:nvSpPr>
        <p:spPr>
          <a:xfrm rot="0">
            <a:off x="1787469" y="908191"/>
            <a:ext cx="13709076" cy="1066798"/>
          </a:xfrm>
          <a:prstGeom prst="rect">
            <a:avLst/>
          </a:prstGeom>
        </p:spPr>
        <p:txBody>
          <a:bodyPr anchor="t" rtlCol="false" tIns="0" lIns="0" bIns="0" rIns="0">
            <a:spAutoFit/>
          </a:bodyPr>
          <a:lstStyle/>
          <a:p>
            <a:pPr marL="0" indent="0" lvl="0">
              <a:lnSpc>
                <a:spcPts val="7199"/>
              </a:lnSpc>
              <a:spcBef>
                <a:spcPct val="0"/>
              </a:spcBef>
            </a:pPr>
            <a:r>
              <a:rPr lang="en-US" sz="9999">
                <a:solidFill>
                  <a:srgbClr val="FFFFFF"/>
                </a:solidFill>
                <a:latin typeface="Computer Says No"/>
              </a:rPr>
              <a:t>JUMLAH TOTAL HIDDEN NODE PER LAYER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3"/>
            <a:stretch>
              <a:fillRect l="0" t="0" r="0" b="0"/>
            </a:stretch>
          </a:blipFill>
        </p:spPr>
      </p:sp>
      <p:sp>
        <p:nvSpPr>
          <p:cNvPr name="Freeform 4" id="4"/>
          <p:cNvSpPr/>
          <p:nvPr/>
        </p:nvSpPr>
        <p:spPr>
          <a:xfrm flipH="false" flipV="false" rot="0">
            <a:off x="1468409" y="2064705"/>
            <a:ext cx="6361642" cy="5843206"/>
          </a:xfrm>
          <a:custGeom>
            <a:avLst/>
            <a:gdLst/>
            <a:ahLst/>
            <a:cxnLst/>
            <a:rect r="r" b="b" t="t" l="l"/>
            <a:pathLst>
              <a:path h="5843206" w="6361642">
                <a:moveTo>
                  <a:pt x="0" y="0"/>
                </a:moveTo>
                <a:lnTo>
                  <a:pt x="6361642" y="0"/>
                </a:lnTo>
                <a:lnTo>
                  <a:pt x="6361642" y="5843205"/>
                </a:lnTo>
                <a:lnTo>
                  <a:pt x="0" y="5843205"/>
                </a:lnTo>
                <a:lnTo>
                  <a:pt x="0" y="0"/>
                </a:lnTo>
                <a:close/>
              </a:path>
            </a:pathLst>
          </a:custGeom>
          <a:blipFill>
            <a:blip r:embed="rId4"/>
            <a:stretch>
              <a:fillRect l="0" t="0" r="0" b="0"/>
            </a:stretch>
          </a:blipFill>
        </p:spPr>
      </p:sp>
      <p:sp>
        <p:nvSpPr>
          <p:cNvPr name="Freeform 5" id="5"/>
          <p:cNvSpPr/>
          <p:nvPr/>
        </p:nvSpPr>
        <p:spPr>
          <a:xfrm flipH="false" flipV="false" rot="0">
            <a:off x="9144000" y="1991280"/>
            <a:ext cx="7243310" cy="5656915"/>
          </a:xfrm>
          <a:custGeom>
            <a:avLst/>
            <a:gdLst/>
            <a:ahLst/>
            <a:cxnLst/>
            <a:rect r="r" b="b" t="t" l="l"/>
            <a:pathLst>
              <a:path h="5656915" w="7243310">
                <a:moveTo>
                  <a:pt x="0" y="0"/>
                </a:moveTo>
                <a:lnTo>
                  <a:pt x="7243310" y="0"/>
                </a:lnTo>
                <a:lnTo>
                  <a:pt x="7243310" y="5656914"/>
                </a:lnTo>
                <a:lnTo>
                  <a:pt x="0" y="5656914"/>
                </a:lnTo>
                <a:lnTo>
                  <a:pt x="0" y="0"/>
                </a:lnTo>
                <a:close/>
              </a:path>
            </a:pathLst>
          </a:custGeom>
          <a:blipFill>
            <a:blip r:embed="rId5"/>
            <a:stretch>
              <a:fillRect l="0" t="0" r="0" b="0"/>
            </a:stretch>
          </a:blipFill>
        </p:spPr>
      </p:sp>
      <p:sp>
        <p:nvSpPr>
          <p:cNvPr name="TextBox 6" id="6"/>
          <p:cNvSpPr txBox="true"/>
          <p:nvPr/>
        </p:nvSpPr>
        <p:spPr>
          <a:xfrm rot="0">
            <a:off x="3900191" y="754380"/>
            <a:ext cx="9801252" cy="958215"/>
          </a:xfrm>
          <a:prstGeom prst="rect">
            <a:avLst/>
          </a:prstGeom>
        </p:spPr>
        <p:txBody>
          <a:bodyPr anchor="t" rtlCol="false" tIns="0" lIns="0" bIns="0" rIns="0">
            <a:spAutoFit/>
          </a:bodyPr>
          <a:lstStyle/>
          <a:p>
            <a:pPr marL="0" indent="0" lvl="0">
              <a:lnSpc>
                <a:spcPts val="6480"/>
              </a:lnSpc>
              <a:spcBef>
                <a:spcPct val="0"/>
              </a:spcBef>
            </a:pPr>
            <a:r>
              <a:rPr lang="en-US" sz="9000">
                <a:solidFill>
                  <a:srgbClr val="FFFFFF"/>
                </a:solidFill>
                <a:latin typeface="Computer Says No"/>
              </a:rPr>
              <a:t>JUMLAH TOTAL BOBOT (WEIGHT)</a:t>
            </a:r>
          </a:p>
        </p:txBody>
      </p:sp>
      <p:sp>
        <p:nvSpPr>
          <p:cNvPr name="TextBox 7" id="7"/>
          <p:cNvSpPr txBox="true"/>
          <p:nvPr/>
        </p:nvSpPr>
        <p:spPr>
          <a:xfrm rot="0">
            <a:off x="1685107" y="8126985"/>
            <a:ext cx="6019608" cy="95783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Berikut adalah jumlah total bobot yang ada pada model 1 :  610.739</a:t>
            </a:r>
          </a:p>
        </p:txBody>
      </p:sp>
      <p:sp>
        <p:nvSpPr>
          <p:cNvPr name="TextBox 8" id="8"/>
          <p:cNvSpPr txBox="true"/>
          <p:nvPr/>
        </p:nvSpPr>
        <p:spPr>
          <a:xfrm rot="0">
            <a:off x="9144000" y="8126985"/>
            <a:ext cx="6019608" cy="957834"/>
          </a:xfrm>
          <a:prstGeom prst="rect">
            <a:avLst/>
          </a:prstGeom>
        </p:spPr>
        <p:txBody>
          <a:bodyPr anchor="t" rtlCol="false" tIns="0" lIns="0" bIns="0" rIns="0">
            <a:spAutoFit/>
          </a:bodyPr>
          <a:lstStyle/>
          <a:p>
            <a:pPr>
              <a:lnSpc>
                <a:spcPts val="3888"/>
              </a:lnSpc>
            </a:pPr>
            <a:r>
              <a:rPr lang="en-US" sz="2400">
                <a:solidFill>
                  <a:srgbClr val="FFFFFF"/>
                </a:solidFill>
                <a:latin typeface="Poppins Light"/>
              </a:rPr>
              <a:t>Berikut adalah jumlah total bobot yang ada pada model 2 :  585.843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2877513" y="3585214"/>
            <a:ext cx="6437029" cy="5437234"/>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Jenis Kasus</a:t>
            </a:r>
          </a:p>
          <a:p>
            <a:pPr marL="660796" indent="-330398" lvl="1">
              <a:lnSpc>
                <a:spcPts val="4284"/>
              </a:lnSpc>
              <a:buFont typeface="Arial"/>
              <a:buChar char="•"/>
            </a:pPr>
            <a:r>
              <a:rPr lang="en-US" sz="3060">
                <a:solidFill>
                  <a:srgbClr val="FFFFFF"/>
                </a:solidFill>
                <a:latin typeface="Poppins Light"/>
              </a:rPr>
              <a:t>Dataset</a:t>
            </a:r>
          </a:p>
          <a:p>
            <a:pPr marL="660796" indent="-330398" lvl="1">
              <a:lnSpc>
                <a:spcPts val="4284"/>
              </a:lnSpc>
              <a:buFont typeface="Arial"/>
              <a:buChar char="•"/>
            </a:pPr>
            <a:r>
              <a:rPr lang="en-US" sz="3060">
                <a:solidFill>
                  <a:srgbClr val="FFFFFF"/>
                </a:solidFill>
                <a:latin typeface="Poppins Light"/>
              </a:rPr>
              <a:t>Jumlah Fitur</a:t>
            </a:r>
          </a:p>
          <a:p>
            <a:pPr marL="660796" indent="-330398" lvl="1">
              <a:lnSpc>
                <a:spcPts val="4284"/>
              </a:lnSpc>
              <a:buFont typeface="Arial"/>
              <a:buChar char="•"/>
            </a:pPr>
            <a:r>
              <a:rPr lang="en-US" sz="3060">
                <a:solidFill>
                  <a:srgbClr val="FFFFFF"/>
                </a:solidFill>
                <a:latin typeface="Poppins Light"/>
              </a:rPr>
              <a:t>Jumlah Label</a:t>
            </a:r>
          </a:p>
          <a:p>
            <a:pPr marL="660796" indent="-330398" lvl="1">
              <a:lnSpc>
                <a:spcPts val="4284"/>
              </a:lnSpc>
              <a:buFont typeface="Arial"/>
              <a:buChar char="•"/>
            </a:pPr>
            <a:r>
              <a:rPr lang="en-US" sz="3060">
                <a:solidFill>
                  <a:srgbClr val="FFFFFF"/>
                </a:solidFill>
                <a:latin typeface="Poppins Light"/>
              </a:rPr>
              <a:t>Jenis Jaringan Saraf Tiruan</a:t>
            </a:r>
          </a:p>
          <a:p>
            <a:pPr marL="660796" indent="-330398" lvl="1">
              <a:lnSpc>
                <a:spcPts val="4284"/>
              </a:lnSpc>
              <a:buFont typeface="Arial"/>
              <a:buChar char="•"/>
            </a:pPr>
            <a:r>
              <a:rPr lang="en-US" sz="3060">
                <a:solidFill>
                  <a:srgbClr val="FFFFFF"/>
                </a:solidFill>
                <a:latin typeface="Poppins Light"/>
              </a:rPr>
              <a:t>Jenis Optimasi</a:t>
            </a:r>
          </a:p>
          <a:p>
            <a:pPr marL="660796" indent="-330398" lvl="1">
              <a:lnSpc>
                <a:spcPts val="4284"/>
              </a:lnSpc>
              <a:buFont typeface="Arial"/>
              <a:buChar char="•"/>
            </a:pPr>
            <a:r>
              <a:rPr lang="en-US" sz="3060">
                <a:solidFill>
                  <a:srgbClr val="FFFFFF"/>
                </a:solidFill>
                <a:latin typeface="Poppins Light"/>
              </a:rPr>
              <a:t>Jenis Fungsi Aktivasi</a:t>
            </a:r>
          </a:p>
          <a:p>
            <a:pPr marL="660796" indent="-330398" lvl="1">
              <a:lnSpc>
                <a:spcPts val="4284"/>
              </a:lnSpc>
              <a:buFont typeface="Arial"/>
              <a:buChar char="•"/>
            </a:pPr>
            <a:r>
              <a:rPr lang="en-US" sz="3060">
                <a:solidFill>
                  <a:srgbClr val="FFFFFF"/>
                </a:solidFill>
                <a:latin typeface="Poppins Light"/>
              </a:rPr>
              <a:t>Jumlah Hidden Layer</a:t>
            </a:r>
          </a:p>
          <a:p>
            <a:pPr marL="660796" indent="-330398" lvl="1">
              <a:lnSpc>
                <a:spcPts val="4284"/>
              </a:lnSpc>
              <a:buFont typeface="Arial"/>
              <a:buChar char="•"/>
            </a:pPr>
            <a:r>
              <a:rPr lang="en-US" sz="3060">
                <a:solidFill>
                  <a:srgbClr val="FFFFFF"/>
                </a:solidFill>
                <a:latin typeface="Poppins Light"/>
              </a:rPr>
              <a:t>Jumlah Total Hidden Node</a:t>
            </a:r>
          </a:p>
          <a:p>
            <a:pPr marL="660796" indent="-330398" lvl="1">
              <a:lnSpc>
                <a:spcPts val="4284"/>
              </a:lnSpc>
              <a:buFont typeface="Arial"/>
              <a:buChar char="•"/>
            </a:pPr>
            <a:r>
              <a:rPr lang="en-US" sz="3060">
                <a:solidFill>
                  <a:srgbClr val="FFFFFF"/>
                </a:solidFill>
                <a:latin typeface="Poppins Light"/>
              </a:rPr>
              <a:t>Jumlah Total Bobot (Weight)</a:t>
            </a:r>
          </a:p>
        </p:txBody>
      </p:sp>
      <p:sp>
        <p:nvSpPr>
          <p:cNvPr name="TextBox 9" id="9"/>
          <p:cNvSpPr txBox="true"/>
          <p:nvPr/>
        </p:nvSpPr>
        <p:spPr>
          <a:xfrm rot="0">
            <a:off x="9599148" y="3585214"/>
            <a:ext cx="738209" cy="5437234"/>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07</a:t>
            </a:r>
          </a:p>
          <a:p>
            <a:pPr algn="r">
              <a:lnSpc>
                <a:spcPts val="4284"/>
              </a:lnSpc>
            </a:pPr>
            <a:r>
              <a:rPr lang="en-US" sz="3060">
                <a:solidFill>
                  <a:srgbClr val="FFFFFF"/>
                </a:solidFill>
                <a:latin typeface="Poppins"/>
              </a:rPr>
              <a:t>08</a:t>
            </a:r>
          </a:p>
          <a:p>
            <a:pPr algn="r">
              <a:lnSpc>
                <a:spcPts val="4284"/>
              </a:lnSpc>
            </a:pPr>
            <a:r>
              <a:rPr lang="en-US" sz="3060">
                <a:solidFill>
                  <a:srgbClr val="FFFFFF"/>
                </a:solidFill>
                <a:latin typeface="Poppins"/>
              </a:rPr>
              <a:t>09</a:t>
            </a:r>
          </a:p>
          <a:p>
            <a:pPr algn="r">
              <a:lnSpc>
                <a:spcPts val="4284"/>
              </a:lnSpc>
            </a:pPr>
            <a:r>
              <a:rPr lang="en-US" sz="3060">
                <a:solidFill>
                  <a:srgbClr val="FFFFFF"/>
                </a:solidFill>
                <a:latin typeface="Poppins"/>
              </a:rPr>
              <a:t>10</a:t>
            </a:r>
          </a:p>
        </p:txBody>
      </p:sp>
      <p:sp>
        <p:nvSpPr>
          <p:cNvPr name="TextBox 10" id="10"/>
          <p:cNvSpPr txBox="true"/>
          <p:nvPr/>
        </p:nvSpPr>
        <p:spPr>
          <a:xfrm rot="0">
            <a:off x="5789454" y="1273083"/>
            <a:ext cx="8781819" cy="1268351"/>
          </a:xfrm>
          <a:prstGeom prst="rect">
            <a:avLst/>
          </a:prstGeom>
        </p:spPr>
        <p:txBody>
          <a:bodyPr anchor="t" rtlCol="false" tIns="0" lIns="0" bIns="0" rIns="0">
            <a:spAutoFit/>
          </a:bodyPr>
          <a:lstStyle/>
          <a:p>
            <a:pPr marL="0" indent="0" lvl="0">
              <a:lnSpc>
                <a:spcPts val="8568"/>
              </a:lnSpc>
              <a:spcBef>
                <a:spcPct val="0"/>
              </a:spcBef>
            </a:pPr>
            <a:r>
              <a:rPr lang="en-US" sz="11900">
                <a:solidFill>
                  <a:srgbClr val="FFFFFF"/>
                </a:solidFill>
                <a:latin typeface="Computer Says No"/>
              </a:rPr>
              <a:t>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370274" y="3533391"/>
            <a:ext cx="7129184" cy="3779173"/>
          </a:xfrm>
          <a:prstGeom prst="rect">
            <a:avLst/>
          </a:prstGeom>
        </p:spPr>
        <p:txBody>
          <a:bodyPr anchor="t" rtlCol="false" tIns="0" lIns="0" bIns="0" rIns="0">
            <a:spAutoFit/>
          </a:bodyPr>
          <a:lstStyle/>
          <a:p>
            <a:pPr>
              <a:lnSpc>
                <a:spcPts val="4341"/>
              </a:lnSpc>
            </a:pPr>
            <a:r>
              <a:rPr lang="en-US" sz="3101">
                <a:solidFill>
                  <a:srgbClr val="FFFFFF"/>
                </a:solidFill>
                <a:latin typeface="Poppins Light"/>
              </a:rPr>
              <a:t>Disini saya memilih jenis kasus yang memberitakan tentang orang yang terkena covid19  yang mana penentuan tersebut diambil berdasarkan hasil riset yang sudah ada dalam dataset yang saya gunakan</a:t>
            </a:r>
          </a:p>
        </p:txBody>
      </p:sp>
      <p:sp>
        <p:nvSpPr>
          <p:cNvPr name="AutoShape 4" id="4"/>
          <p:cNvSpPr/>
          <p:nvPr/>
        </p:nvSpPr>
        <p:spPr>
          <a:xfrm flipV="true">
            <a:off x="1350554" y="7612254"/>
            <a:ext cx="6920742" cy="1905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625086" y="1370564"/>
            <a:ext cx="7082765" cy="1507236"/>
          </a:xfrm>
          <a:prstGeom prst="rect">
            <a:avLst/>
          </a:prstGeom>
        </p:spPr>
        <p:txBody>
          <a:bodyPr anchor="t" rtlCol="false" tIns="0" lIns="0" bIns="0" rIns="0">
            <a:spAutoFit/>
          </a:bodyPr>
          <a:lstStyle/>
          <a:p>
            <a:pPr marL="0" indent="0" lvl="0">
              <a:lnSpc>
                <a:spcPts val="10152"/>
              </a:lnSpc>
              <a:spcBef>
                <a:spcPct val="0"/>
              </a:spcBef>
            </a:pPr>
            <a:r>
              <a:rPr lang="en-US" sz="14100">
                <a:solidFill>
                  <a:srgbClr val="FFFFFF"/>
                </a:solidFill>
                <a:latin typeface="Computer Says No"/>
              </a:rPr>
              <a:t>JENIS KASUS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984048" y="2819660"/>
            <a:ext cx="8677155" cy="1491386"/>
            <a:chOff x="0" y="0"/>
            <a:chExt cx="2285341" cy="392793"/>
          </a:xfrm>
        </p:grpSpPr>
        <p:sp>
          <p:nvSpPr>
            <p:cNvPr name="Freeform 4" id="4"/>
            <p:cNvSpPr/>
            <p:nvPr/>
          </p:nvSpPr>
          <p:spPr>
            <a:xfrm flipH="false" flipV="false" rot="0">
              <a:off x="0" y="0"/>
              <a:ext cx="2285341" cy="392793"/>
            </a:xfrm>
            <a:custGeom>
              <a:avLst/>
              <a:gdLst/>
              <a:ahLst/>
              <a:cxnLst/>
              <a:rect r="r" b="b" t="t" l="l"/>
              <a:pathLst>
                <a:path h="392793" w="2285341">
                  <a:moveTo>
                    <a:pt x="0" y="0"/>
                  </a:moveTo>
                  <a:lnTo>
                    <a:pt x="2285341" y="0"/>
                  </a:lnTo>
                  <a:lnTo>
                    <a:pt x="2285341" y="392793"/>
                  </a:lnTo>
                  <a:lnTo>
                    <a:pt x="0" y="392793"/>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04775"/>
              <a:ext cx="2285341" cy="497568"/>
            </a:xfrm>
            <a:prstGeom prst="rect">
              <a:avLst/>
            </a:prstGeom>
          </p:spPr>
          <p:txBody>
            <a:bodyPr anchor="ctr" rtlCol="false" tIns="50800" lIns="50800" bIns="50800" rIns="50800"/>
            <a:lstStyle/>
            <a:p>
              <a:pPr>
                <a:lnSpc>
                  <a:spcPts val="3402"/>
                </a:lnSpc>
              </a:pPr>
              <a:r>
                <a:rPr lang="en-US" sz="2100">
                  <a:solidFill>
                    <a:srgbClr val="FFFFFF"/>
                  </a:solidFill>
                  <a:latin typeface="Poppins Light"/>
                </a:rPr>
                <a:t>Dataset yang digunakan yaitu :</a:t>
              </a:r>
            </a:p>
            <a:p>
              <a:pPr marL="0" indent="0" lvl="1">
                <a:lnSpc>
                  <a:spcPts val="3402"/>
                </a:lnSpc>
                <a:spcBef>
                  <a:spcPct val="0"/>
                </a:spcBef>
              </a:pPr>
              <a:r>
                <a:rPr lang="en-US" sz="2100">
                  <a:solidFill>
                    <a:srgbClr val="FFFFFF"/>
                  </a:solidFill>
                  <a:latin typeface="Poppins Light"/>
                </a:rPr>
                <a:t>https://www.kaggle.com/code/lorresprz/covid19-tweet-analysis-cnn-networks/notebook</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7984048" y="4536116"/>
            <a:ext cx="8105145" cy="4279011"/>
          </a:xfrm>
          <a:prstGeom prst="rect">
            <a:avLst/>
          </a:prstGeom>
        </p:spPr>
        <p:txBody>
          <a:bodyPr anchor="t" rtlCol="false" tIns="0" lIns="0" bIns="0" rIns="0">
            <a:spAutoFit/>
          </a:bodyPr>
          <a:lstStyle/>
          <a:p>
            <a:pPr>
              <a:lnSpc>
                <a:spcPts val="3402"/>
              </a:lnSpc>
            </a:pPr>
            <a:r>
              <a:rPr lang="en-US" sz="2100">
                <a:solidFill>
                  <a:srgbClr val="FFFFFF"/>
                </a:solidFill>
                <a:latin typeface="Poppins Light"/>
              </a:rPr>
              <a:t>Di dataset ini mereka mengeksplorasi metode penggunaan jaringan CNN untuk klasifikasi teks. Data ini didapatkan dari tweet dimana tweet tersebut telah ditarik dari Twitter dan penandaan manual telah dilakukan. Nama pengguna telah diberi kode untuk menghindari masalah privasi. Disini terdapat 4 kolom yaitu :</a:t>
            </a:r>
          </a:p>
          <a:p>
            <a:pPr>
              <a:lnSpc>
                <a:spcPts val="3402"/>
              </a:lnSpc>
            </a:pPr>
            <a:r>
              <a:rPr lang="en-US" sz="2100">
                <a:solidFill>
                  <a:srgbClr val="FFFFFF"/>
                </a:solidFill>
                <a:latin typeface="Poppins Light"/>
              </a:rPr>
              <a:t>1) Lokasi</a:t>
            </a:r>
          </a:p>
          <a:p>
            <a:pPr>
              <a:lnSpc>
                <a:spcPts val="3402"/>
              </a:lnSpc>
            </a:pPr>
            <a:r>
              <a:rPr lang="en-US" sz="2100">
                <a:solidFill>
                  <a:srgbClr val="FFFFFF"/>
                </a:solidFill>
                <a:latin typeface="Poppins Light"/>
              </a:rPr>
              <a:t>2) menge-tweet di</a:t>
            </a:r>
          </a:p>
          <a:p>
            <a:pPr>
              <a:lnSpc>
                <a:spcPts val="3402"/>
              </a:lnSpc>
            </a:pPr>
            <a:r>
              <a:rPr lang="en-US" sz="2100">
                <a:solidFill>
                  <a:srgbClr val="FFFFFF"/>
                </a:solidFill>
                <a:latin typeface="Poppins Light"/>
              </a:rPr>
              <a:t>3) Tweet Asli</a:t>
            </a:r>
          </a:p>
          <a:p>
            <a:pPr>
              <a:lnSpc>
                <a:spcPts val="3402"/>
              </a:lnSpc>
            </a:pPr>
            <a:r>
              <a:rPr lang="en-US" sz="2100">
                <a:solidFill>
                  <a:srgbClr val="FFFFFF"/>
                </a:solidFill>
                <a:latin typeface="Poppins Light"/>
              </a:rPr>
              <a:t>4) Label</a:t>
            </a:r>
          </a:p>
        </p:txBody>
      </p:sp>
      <p:sp>
        <p:nvSpPr>
          <p:cNvPr name="TextBox 8" id="8"/>
          <p:cNvSpPr txBox="true"/>
          <p:nvPr/>
        </p:nvSpPr>
        <p:spPr>
          <a:xfrm rot="0">
            <a:off x="7053231" y="1038762"/>
            <a:ext cx="7082765" cy="1228344"/>
          </a:xfrm>
          <a:prstGeom prst="rect">
            <a:avLst/>
          </a:prstGeom>
        </p:spPr>
        <p:txBody>
          <a:bodyPr anchor="t" rtlCol="false" tIns="0" lIns="0" bIns="0" rIns="0">
            <a:spAutoFit/>
          </a:bodyPr>
          <a:lstStyle/>
          <a:p>
            <a:pPr marL="0" indent="0" lvl="0">
              <a:lnSpc>
                <a:spcPts val="8208"/>
              </a:lnSpc>
              <a:spcBef>
                <a:spcPct val="0"/>
              </a:spcBef>
            </a:pPr>
            <a:r>
              <a:rPr lang="en-US" sz="11400">
                <a:solidFill>
                  <a:srgbClr val="FFFFFF"/>
                </a:solidFill>
                <a:latin typeface="Computer Says No"/>
              </a:rPr>
              <a:t>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8325485" y="4617514"/>
            <a:ext cx="8671526" cy="2957460"/>
          </a:xfrm>
          <a:prstGeom prst="rect">
            <a:avLst/>
          </a:prstGeom>
        </p:spPr>
        <p:txBody>
          <a:bodyPr anchor="t" rtlCol="false" tIns="0" lIns="0" bIns="0" rIns="0">
            <a:spAutoFit/>
          </a:bodyPr>
          <a:lstStyle/>
          <a:p>
            <a:pPr>
              <a:lnSpc>
                <a:spcPts val="3932"/>
              </a:lnSpc>
            </a:pPr>
            <a:r>
              <a:rPr lang="en-US" sz="2427">
                <a:solidFill>
                  <a:srgbClr val="FFFFFF"/>
                </a:solidFill>
                <a:latin typeface="Poppins Light"/>
              </a:rPr>
              <a:t>Jumlah fitur yang ada pada dataset ialah 6 yaitu UserName, ScreenName, Location, TweetAt, OriginalTweet, dan Sentiment.</a:t>
            </a:r>
          </a:p>
          <a:p>
            <a:pPr>
              <a:lnSpc>
                <a:spcPts val="3932"/>
              </a:lnSpc>
            </a:pPr>
          </a:p>
          <a:p>
            <a:pPr>
              <a:lnSpc>
                <a:spcPts val="3932"/>
              </a:lnSpc>
            </a:pPr>
            <a:r>
              <a:rPr lang="en-US" sz="2427">
                <a:solidFill>
                  <a:srgbClr val="FFFFFF"/>
                </a:solidFill>
                <a:latin typeface="Poppins Light"/>
              </a:rPr>
              <a:t>Untuk label yang digunakan yaitu Positive, Neutral, dan Negative.</a:t>
            </a:r>
          </a:p>
        </p:txBody>
      </p:sp>
      <p:sp>
        <p:nvSpPr>
          <p:cNvPr name="Freeform 5" id="5"/>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3"/>
            <a:stretch>
              <a:fillRect l="0" t="0" r="0" b="0"/>
            </a:stretch>
          </a:blipFill>
        </p:spPr>
      </p:sp>
      <p:sp>
        <p:nvSpPr>
          <p:cNvPr name="Freeform 6" id="6"/>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TextBox 9" id="9"/>
          <p:cNvSpPr txBox="true"/>
          <p:nvPr/>
        </p:nvSpPr>
        <p:spPr>
          <a:xfrm rot="0">
            <a:off x="8207038" y="2647429"/>
            <a:ext cx="8789974" cy="1029465"/>
          </a:xfrm>
          <a:prstGeom prst="rect">
            <a:avLst/>
          </a:prstGeom>
        </p:spPr>
        <p:txBody>
          <a:bodyPr anchor="t" rtlCol="false" tIns="0" lIns="0" bIns="0" rIns="0">
            <a:spAutoFit/>
          </a:bodyPr>
          <a:lstStyle/>
          <a:p>
            <a:pPr marL="0" indent="0" lvl="0">
              <a:lnSpc>
                <a:spcPts val="6984"/>
              </a:lnSpc>
              <a:spcBef>
                <a:spcPct val="0"/>
              </a:spcBef>
            </a:pPr>
            <a:r>
              <a:rPr lang="en-US" sz="9700">
                <a:solidFill>
                  <a:srgbClr val="FFFFFF"/>
                </a:solidFill>
                <a:latin typeface="Computer Says No"/>
              </a:rPr>
              <a:t>JUMLAH FITUR DAN LABEL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4742828" y="3784357"/>
            <a:ext cx="10469841" cy="3579321"/>
          </a:xfrm>
          <a:prstGeom prst="rect">
            <a:avLst/>
          </a:prstGeom>
        </p:spPr>
        <p:txBody>
          <a:bodyPr anchor="t" rtlCol="false" tIns="0" lIns="0" bIns="0" rIns="0">
            <a:spAutoFit/>
          </a:bodyPr>
          <a:lstStyle/>
          <a:p>
            <a:pPr>
              <a:lnSpc>
                <a:spcPts val="3534"/>
              </a:lnSpc>
            </a:pPr>
            <a:r>
              <a:rPr lang="en-US" sz="2181">
                <a:solidFill>
                  <a:srgbClr val="FFFFFF"/>
                </a:solidFill>
                <a:latin typeface="Poppins Light"/>
              </a:rPr>
              <a:t>Disini jenis yang digunakan ialah CNN, dimana meskipun jaringan CNN secara luas diyakini terbatas pada penerapan visi komputer, jaringan tersebut cukup efektif dalam menangani data deret waktu atau urutan teks menggunakan pengoperasian konvolusi 1D. Kinerja jaringan CNN untuk pemrosesan teks atau analisis deret waktu dapat dibandingkan dengan jaringan RNN dalam beberapa kasus. Pada dasarnya, konvolusi 1D dapat mengambil pola dalam data seri seefektif konvolusi 2D dalam data gambar.</a:t>
            </a:r>
          </a:p>
        </p:txBody>
      </p:sp>
      <p:sp>
        <p:nvSpPr>
          <p:cNvPr name="Freeform 7" id="7"/>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TextBox 10" id="10"/>
          <p:cNvSpPr txBox="true"/>
          <p:nvPr/>
        </p:nvSpPr>
        <p:spPr>
          <a:xfrm rot="0">
            <a:off x="2698779" y="2049928"/>
            <a:ext cx="12890441" cy="1265682"/>
          </a:xfrm>
          <a:prstGeom prst="rect">
            <a:avLst/>
          </a:prstGeom>
        </p:spPr>
        <p:txBody>
          <a:bodyPr anchor="t" rtlCol="false" tIns="0" lIns="0" bIns="0" rIns="0">
            <a:spAutoFit/>
          </a:bodyPr>
          <a:lstStyle/>
          <a:p>
            <a:pPr marL="0" indent="0" lvl="0">
              <a:lnSpc>
                <a:spcPts val="8424"/>
              </a:lnSpc>
              <a:spcBef>
                <a:spcPct val="0"/>
              </a:spcBef>
            </a:pPr>
            <a:r>
              <a:rPr lang="en-US" sz="11700">
                <a:solidFill>
                  <a:srgbClr val="FFFFFF"/>
                </a:solidFill>
                <a:latin typeface="Computer Says No"/>
              </a:rPr>
              <a:t>JENIS JARINGAN SARAF TIRUAN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2"/>
            <a:stretch>
              <a:fillRect l="0" t="0" r="0" b="0"/>
            </a:stretch>
          </a:blipFill>
        </p:spPr>
      </p:sp>
      <p:sp>
        <p:nvSpPr>
          <p:cNvPr name="Freeform 3" id="3"/>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3"/>
            <a:stretch>
              <a:fillRect l="0" t="0" r="0" b="0"/>
            </a:stretch>
          </a:blipFill>
        </p:spPr>
      </p:sp>
      <p:sp>
        <p:nvSpPr>
          <p:cNvPr name="Freeform 4" id="4"/>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sp>
        <p:nvSpPr>
          <p:cNvPr name="Freeform 5" id="5"/>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5"/>
            <a:stretch>
              <a:fillRect l="0" t="0" r="0" b="0"/>
            </a:stretch>
          </a:blipFill>
        </p:spPr>
      </p:sp>
      <p:sp>
        <p:nvSpPr>
          <p:cNvPr name="Freeform 6" id="6"/>
          <p:cNvSpPr/>
          <p:nvPr/>
        </p:nvSpPr>
        <p:spPr>
          <a:xfrm flipH="false" flipV="false" rot="0">
            <a:off x="4144700" y="2130043"/>
            <a:ext cx="10636917" cy="877633"/>
          </a:xfrm>
          <a:custGeom>
            <a:avLst/>
            <a:gdLst/>
            <a:ahLst/>
            <a:cxnLst/>
            <a:rect r="r" b="b" t="t" l="l"/>
            <a:pathLst>
              <a:path h="877633" w="10636917">
                <a:moveTo>
                  <a:pt x="0" y="0"/>
                </a:moveTo>
                <a:lnTo>
                  <a:pt x="10636917" y="0"/>
                </a:lnTo>
                <a:lnTo>
                  <a:pt x="10636917" y="877634"/>
                </a:lnTo>
                <a:lnTo>
                  <a:pt x="0" y="877634"/>
                </a:lnTo>
                <a:lnTo>
                  <a:pt x="0" y="0"/>
                </a:lnTo>
                <a:close/>
              </a:path>
            </a:pathLst>
          </a:custGeom>
          <a:blipFill>
            <a:blip r:embed="rId6"/>
            <a:stretch>
              <a:fillRect l="0" t="0" r="0" b="0"/>
            </a:stretch>
          </a:blipFill>
        </p:spPr>
      </p:sp>
      <p:sp>
        <p:nvSpPr>
          <p:cNvPr name="TextBox 7" id="7"/>
          <p:cNvSpPr txBox="true"/>
          <p:nvPr/>
        </p:nvSpPr>
        <p:spPr>
          <a:xfrm rot="0">
            <a:off x="3167853" y="3976209"/>
            <a:ext cx="12433996" cy="5718810"/>
          </a:xfrm>
          <a:prstGeom prst="rect">
            <a:avLst/>
          </a:prstGeom>
        </p:spPr>
        <p:txBody>
          <a:bodyPr anchor="t" rtlCol="false" tIns="0" lIns="0" bIns="0" rIns="0">
            <a:spAutoFit/>
          </a:bodyPr>
          <a:lstStyle/>
          <a:p>
            <a:pPr algn="ctr" marL="0" indent="0" lvl="0">
              <a:lnSpc>
                <a:spcPts val="2520"/>
              </a:lnSpc>
              <a:spcBef>
                <a:spcPct val="0"/>
              </a:spcBef>
            </a:pPr>
            <a:r>
              <a:rPr lang="en-US" sz="3500" strike="noStrike" u="none">
                <a:solidFill>
                  <a:srgbClr val="737373"/>
                </a:solidFill>
                <a:latin typeface="Computer Says No"/>
              </a:rPr>
              <a:t>JENIS OPTIMISASI YANG DIGUNAKAN MERUPAAN ADAM (ADAPTIVE MOMENT ESTIMATION). ADAM INI MENGGABUNGKAN KONSEP-KONSEP DARI ALGORITMA LAIN SEPERTI MOMENTUM DAN RMSPROP. </a:t>
            </a:r>
          </a:p>
          <a:p>
            <a:pPr algn="ctr" marL="0" indent="0" lvl="0">
              <a:lnSpc>
                <a:spcPts val="2520"/>
              </a:lnSpc>
              <a:spcBef>
                <a:spcPct val="0"/>
              </a:spcBef>
            </a:pPr>
          </a:p>
          <a:p>
            <a:pPr algn="ctr" marL="0" indent="0" lvl="0">
              <a:lnSpc>
                <a:spcPts val="2520"/>
              </a:lnSpc>
              <a:spcBef>
                <a:spcPct val="0"/>
              </a:spcBef>
            </a:pPr>
            <a:r>
              <a:rPr lang="en-US" sz="3500" strike="noStrike" u="none">
                <a:solidFill>
                  <a:srgbClr val="737373"/>
                </a:solidFill>
                <a:latin typeface="Computer Says No"/>
              </a:rPr>
              <a:t>ADAM MENGGUNAKAN KONSEP MOMENTUM UNTUK MEMBERIKAN AKSELERASI PADA OPTIMISASI. MOMENTUM MEMBANTU MENGATASI MASALAH BERUPA KONVERGENSI YANG LAMBAT ATAU TERHENTI KARENA GRADIEN YANG FLUKTUATIF. ADAM JUGA MEMANFAATKAN IDE DARI RMSPROP DENGAN MENYESUAIKAN LAJU PEMBELAJARAN UNTUK SETIAP PARAMETER BERDASARKAN AKAR KUADRAT RATA-RATA DARI GRADIEN KUADRAT SEBELUMNYA.</a:t>
            </a:r>
          </a:p>
          <a:p>
            <a:pPr algn="ctr" marL="0" indent="0" lvl="0">
              <a:lnSpc>
                <a:spcPts val="2520"/>
              </a:lnSpc>
              <a:spcBef>
                <a:spcPct val="0"/>
              </a:spcBef>
            </a:pPr>
          </a:p>
          <a:p>
            <a:pPr algn="ctr" marL="0" indent="0" lvl="0">
              <a:lnSpc>
                <a:spcPts val="2520"/>
              </a:lnSpc>
              <a:spcBef>
                <a:spcPct val="0"/>
              </a:spcBef>
            </a:pPr>
            <a:r>
              <a:rPr lang="en-US" sz="3500" strike="noStrike" u="none">
                <a:solidFill>
                  <a:srgbClr val="737373"/>
                </a:solidFill>
                <a:latin typeface="Computer Says No"/>
              </a:rPr>
              <a:t>PROSES OPTIMISASI ADAM BEKERJA DENGAN MENGHITUNG MOMEN PERTAMA (MEAN) DAN MOMEN KEDUA (MEAN KUADRAT) DARI GRADIEN PARAMETER DALAM SETIAP ITERASI. SELANJUTNYA, ALGORITMA INI MENGGUNAKAN MOMEN PERTAMA DAN MOMEN KEDUA TERSEBUT UNTUK MENGHITUNG PEMBARUAN PARAMETER. LAJU PEMBELAJARAN ADAPTIF DIHITUNG BERDASARKAN MOMEN KEDUA, YANG MEMUNGKINKAN ALGORITMA UNTUK BERADAPTASI DENGAN CEPAT PADA PERUBAHAN DALAM GRADIEN.</a:t>
            </a:r>
          </a:p>
          <a:p>
            <a:pPr algn="ctr" marL="0" indent="0" lvl="0">
              <a:lnSpc>
                <a:spcPts val="2520"/>
              </a:lnSpc>
              <a:spcBef>
                <a:spcPct val="0"/>
              </a:spcBef>
            </a:pPr>
          </a:p>
          <a:p>
            <a:pPr algn="ctr" marL="0" indent="0" lvl="0">
              <a:lnSpc>
                <a:spcPts val="2520"/>
              </a:lnSpc>
              <a:spcBef>
                <a:spcPct val="0"/>
              </a:spcBef>
            </a:pPr>
            <a:r>
              <a:rPr lang="en-US" sz="3500" strike="noStrike" u="none">
                <a:solidFill>
                  <a:srgbClr val="737373"/>
                </a:solidFill>
                <a:latin typeface="Computer Says No"/>
              </a:rPr>
              <a:t>KELEBIHAN DARI ADAM ADALAH BAHWA IA BEKERJA DENGAN BAIK DALAM BERBAGAI MACAM MASALAH PELATIHAN MODEL DAN SERINGKALI DAPAT MENGHASILKAN KONVERGENSI YANG LEBIH CEPAT DARIPADA ALGORITMA GRADIENT DESCENT TRADISIONAL</a:t>
            </a:r>
          </a:p>
        </p:txBody>
      </p:sp>
      <p:sp>
        <p:nvSpPr>
          <p:cNvPr name="TextBox 8" id="8"/>
          <p:cNvSpPr txBox="true"/>
          <p:nvPr/>
        </p:nvSpPr>
        <p:spPr>
          <a:xfrm rot="0">
            <a:off x="6067481" y="706947"/>
            <a:ext cx="7082765" cy="1110231"/>
          </a:xfrm>
          <a:prstGeom prst="rect">
            <a:avLst/>
          </a:prstGeom>
        </p:spPr>
        <p:txBody>
          <a:bodyPr anchor="t" rtlCol="false" tIns="0" lIns="0" bIns="0" rIns="0">
            <a:spAutoFit/>
          </a:bodyPr>
          <a:lstStyle/>
          <a:p>
            <a:pPr marL="0" indent="0" lvl="0">
              <a:lnSpc>
                <a:spcPts val="7487"/>
              </a:lnSpc>
              <a:spcBef>
                <a:spcPct val="0"/>
              </a:spcBef>
            </a:pPr>
            <a:r>
              <a:rPr lang="en-US" sz="10399">
                <a:solidFill>
                  <a:srgbClr val="FFFFFF"/>
                </a:solidFill>
                <a:latin typeface="Computer Says No"/>
              </a:rPr>
              <a:t>JENIS OPTIMASI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2"/>
            <a:stretch>
              <a:fillRect l="0" t="0" r="0" b="0"/>
            </a:stretch>
          </a:blipFill>
        </p:spPr>
      </p:sp>
      <p:sp>
        <p:nvSpPr>
          <p:cNvPr name="Freeform 3" id="3"/>
          <p:cNvSpPr/>
          <p:nvPr/>
        </p:nvSpPr>
        <p:spPr>
          <a:xfrm flipH="false" flipV="false" rot="0">
            <a:off x="375957" y="3764331"/>
            <a:ext cx="9233960" cy="4644380"/>
          </a:xfrm>
          <a:custGeom>
            <a:avLst/>
            <a:gdLst/>
            <a:ahLst/>
            <a:cxnLst/>
            <a:rect r="r" b="b" t="t" l="l"/>
            <a:pathLst>
              <a:path h="4644380" w="9233960">
                <a:moveTo>
                  <a:pt x="0" y="0"/>
                </a:moveTo>
                <a:lnTo>
                  <a:pt x="9233960" y="0"/>
                </a:lnTo>
                <a:lnTo>
                  <a:pt x="9233960" y="4644380"/>
                </a:lnTo>
                <a:lnTo>
                  <a:pt x="0" y="4644380"/>
                </a:lnTo>
                <a:lnTo>
                  <a:pt x="0" y="0"/>
                </a:lnTo>
                <a:close/>
              </a:path>
            </a:pathLst>
          </a:custGeom>
          <a:blipFill>
            <a:blip r:embed="rId3"/>
            <a:stretch>
              <a:fillRect l="0" t="0" r="0" b="0"/>
            </a:stretch>
          </a:blipFill>
        </p:spPr>
      </p:sp>
      <p:sp>
        <p:nvSpPr>
          <p:cNvPr name="TextBox 4" id="4"/>
          <p:cNvSpPr txBox="true"/>
          <p:nvPr/>
        </p:nvSpPr>
        <p:spPr>
          <a:xfrm rot="0">
            <a:off x="9959856" y="3372849"/>
            <a:ext cx="8105145" cy="5322570"/>
          </a:xfrm>
          <a:prstGeom prst="rect">
            <a:avLst/>
          </a:prstGeom>
        </p:spPr>
        <p:txBody>
          <a:bodyPr anchor="t" rtlCol="false" tIns="0" lIns="0" bIns="0" rIns="0">
            <a:spAutoFit/>
          </a:bodyPr>
          <a:lstStyle/>
          <a:p>
            <a:pPr>
              <a:lnSpc>
                <a:spcPts val="3240"/>
              </a:lnSpc>
            </a:pPr>
            <a:r>
              <a:rPr lang="en-US" sz="2000">
                <a:solidFill>
                  <a:srgbClr val="FFFFFF"/>
                </a:solidFill>
                <a:latin typeface="Poppins Light"/>
              </a:rPr>
              <a:t>Jenis fungsi aktivasi yang digunakan adalah ReLu dan softmax,  ReLU digunakan dalam jaringan saraf tiruan dan mengubah nilai input negatif menjadi nol sementara membiarkan nilai positif tidak berubah. ReLU memperkenalkan non-linearitas, yang sangat penting untuk mempelajari hubungan yang kompleks dalam data, dan secara komputasi efisien dibandingkan dengan fungsi aktivasi lainnya. Fungsi ini juga membantu mengurangi masalah gradien yang hilang dalam jaringan saraf dalam. Di sisi lain, softmax biasanya digunakan di lapisan output untuk klasifikasi multikelas. Ini mengubah skor logit menjadi probabilitas untuk setiap kelas dan memungkinkan interpretasi yang mudah dari output sebagai probabilitas. </a:t>
            </a:r>
          </a:p>
        </p:txBody>
      </p:sp>
      <p:sp>
        <p:nvSpPr>
          <p:cNvPr name="TextBox 5" id="5"/>
          <p:cNvSpPr txBox="true"/>
          <p:nvPr/>
        </p:nvSpPr>
        <p:spPr>
          <a:xfrm rot="0">
            <a:off x="5395770" y="1283552"/>
            <a:ext cx="7082765" cy="1228344"/>
          </a:xfrm>
          <a:prstGeom prst="rect">
            <a:avLst/>
          </a:prstGeom>
        </p:spPr>
        <p:txBody>
          <a:bodyPr anchor="t" rtlCol="false" tIns="0" lIns="0" bIns="0" rIns="0">
            <a:spAutoFit/>
          </a:bodyPr>
          <a:lstStyle/>
          <a:p>
            <a:pPr marL="0" indent="0" lvl="0">
              <a:lnSpc>
                <a:spcPts val="8208"/>
              </a:lnSpc>
              <a:spcBef>
                <a:spcPct val="0"/>
              </a:spcBef>
            </a:pPr>
            <a:r>
              <a:rPr lang="en-US" sz="11400">
                <a:solidFill>
                  <a:srgbClr val="FFFFFF"/>
                </a:solidFill>
                <a:latin typeface="Computer Says No"/>
              </a:rPr>
              <a:t>JENIS AKTIVASI</a:t>
            </a:r>
            <a:r>
              <a:rPr lang="en-US" sz="11400">
                <a:solidFill>
                  <a:srgbClr val="FFFFFF"/>
                </a:solidFill>
                <a:latin typeface="Computer Says No"/>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928775" y="1777080"/>
            <a:ext cx="6538318" cy="4714574"/>
          </a:xfrm>
          <a:custGeom>
            <a:avLst/>
            <a:gdLst/>
            <a:ahLst/>
            <a:cxnLst/>
            <a:rect r="r" b="b" t="t" l="l"/>
            <a:pathLst>
              <a:path h="4714574" w="6538318">
                <a:moveTo>
                  <a:pt x="0" y="0"/>
                </a:moveTo>
                <a:lnTo>
                  <a:pt x="6538318" y="0"/>
                </a:lnTo>
                <a:lnTo>
                  <a:pt x="6538318" y="4714573"/>
                </a:lnTo>
                <a:lnTo>
                  <a:pt x="0" y="4714573"/>
                </a:lnTo>
                <a:lnTo>
                  <a:pt x="0" y="0"/>
                </a:lnTo>
                <a:close/>
              </a:path>
            </a:pathLst>
          </a:custGeom>
          <a:blipFill>
            <a:blip r:embed="rId4"/>
            <a:stretch>
              <a:fillRect l="0" t="0" r="0" b="0"/>
            </a:stretch>
          </a:blipFill>
        </p:spPr>
      </p:sp>
      <p:sp>
        <p:nvSpPr>
          <p:cNvPr name="Freeform 6" id="6"/>
          <p:cNvSpPr/>
          <p:nvPr/>
        </p:nvSpPr>
        <p:spPr>
          <a:xfrm flipH="false" flipV="false" rot="0">
            <a:off x="8804085" y="1792060"/>
            <a:ext cx="8126912" cy="4714574"/>
          </a:xfrm>
          <a:custGeom>
            <a:avLst/>
            <a:gdLst/>
            <a:ahLst/>
            <a:cxnLst/>
            <a:rect r="r" b="b" t="t" l="l"/>
            <a:pathLst>
              <a:path h="4714574" w="8126912">
                <a:moveTo>
                  <a:pt x="0" y="0"/>
                </a:moveTo>
                <a:lnTo>
                  <a:pt x="8126912" y="0"/>
                </a:lnTo>
                <a:lnTo>
                  <a:pt x="8126912" y="4714574"/>
                </a:lnTo>
                <a:lnTo>
                  <a:pt x="0" y="4714574"/>
                </a:lnTo>
                <a:lnTo>
                  <a:pt x="0" y="0"/>
                </a:lnTo>
                <a:close/>
              </a:path>
            </a:pathLst>
          </a:custGeom>
          <a:blipFill>
            <a:blip r:embed="rId5"/>
            <a:stretch>
              <a:fillRect l="0" t="0" r="0" b="0"/>
            </a:stretch>
          </a:blipFill>
        </p:spPr>
      </p:sp>
      <p:sp>
        <p:nvSpPr>
          <p:cNvPr name="TextBox 7" id="7"/>
          <p:cNvSpPr txBox="true"/>
          <p:nvPr/>
        </p:nvSpPr>
        <p:spPr>
          <a:xfrm rot="0">
            <a:off x="8804085" y="6582834"/>
            <a:ext cx="8481255" cy="295875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Di model 2 terdapat 5 hidden layer tidak termasuk layer input dan embedding</a:t>
            </a:r>
          </a:p>
          <a:p>
            <a:pPr marL="399778" indent="-199889" lvl="1">
              <a:lnSpc>
                <a:spcPts val="2999"/>
              </a:lnSpc>
              <a:buFont typeface="Arial"/>
              <a:buChar char="•"/>
            </a:pPr>
            <a:r>
              <a:rPr lang="en-US" sz="1851">
                <a:solidFill>
                  <a:srgbClr val="FFFFFF"/>
                </a:solidFill>
                <a:latin typeface="Poppins Light"/>
              </a:rPr>
              <a:t>Conv1D layer with 32 filters, kernel size 3, and ReLU activation.</a:t>
            </a:r>
          </a:p>
          <a:p>
            <a:pPr marL="399778" indent="-199889" lvl="1">
              <a:lnSpc>
                <a:spcPts val="2999"/>
              </a:lnSpc>
              <a:buFont typeface="Arial"/>
              <a:buChar char="•"/>
            </a:pPr>
            <a:r>
              <a:rPr lang="en-US" sz="1851">
                <a:solidFill>
                  <a:srgbClr val="FFFFFF"/>
                </a:solidFill>
                <a:latin typeface="Poppins Light"/>
              </a:rPr>
              <a:t>MaxPooling1D layer with pool size 2.</a:t>
            </a:r>
          </a:p>
          <a:p>
            <a:pPr marL="399778" indent="-199889" lvl="1">
              <a:lnSpc>
                <a:spcPts val="2999"/>
              </a:lnSpc>
              <a:buFont typeface="Arial"/>
              <a:buChar char="•"/>
            </a:pPr>
            <a:r>
              <a:rPr lang="en-US" sz="1851">
                <a:solidFill>
                  <a:srgbClr val="FFFFFF"/>
                </a:solidFill>
                <a:latin typeface="Poppins Light"/>
              </a:rPr>
              <a:t>Conv1D layer with 64 filters, kernel size 3, and ReLU activation.</a:t>
            </a:r>
          </a:p>
          <a:p>
            <a:pPr marL="399778" indent="-199889" lvl="1">
              <a:lnSpc>
                <a:spcPts val="2999"/>
              </a:lnSpc>
              <a:buFont typeface="Arial"/>
              <a:buChar char="•"/>
            </a:pPr>
            <a:r>
              <a:rPr lang="en-US" sz="1851">
                <a:solidFill>
                  <a:srgbClr val="FFFFFF"/>
                </a:solidFill>
                <a:latin typeface="Poppins Light"/>
              </a:rPr>
              <a:t>MaxPooling1D layer with pool size 2.</a:t>
            </a:r>
          </a:p>
          <a:p>
            <a:pPr marL="399778" indent="-199889" lvl="1">
              <a:lnSpc>
                <a:spcPts val="2999"/>
              </a:lnSpc>
              <a:buFont typeface="Arial"/>
              <a:buChar char="•"/>
            </a:pPr>
            <a:r>
              <a:rPr lang="en-US" sz="1851">
                <a:solidFill>
                  <a:srgbClr val="FFFFFF"/>
                </a:solidFill>
                <a:latin typeface="Poppins Light"/>
              </a:rPr>
              <a:t>GlobalMaxPooling1D layer.</a:t>
            </a:r>
          </a:p>
          <a:p>
            <a:pPr>
              <a:lnSpc>
                <a:spcPts val="2999"/>
              </a:lnSpc>
            </a:pPr>
          </a:p>
        </p:txBody>
      </p:sp>
      <p:sp>
        <p:nvSpPr>
          <p:cNvPr name="TextBox 8" id="8"/>
          <p:cNvSpPr txBox="true"/>
          <p:nvPr/>
        </p:nvSpPr>
        <p:spPr>
          <a:xfrm rot="0">
            <a:off x="389793" y="6585294"/>
            <a:ext cx="7616282" cy="3701706"/>
          </a:xfrm>
          <a:prstGeom prst="rect">
            <a:avLst/>
          </a:prstGeom>
        </p:spPr>
        <p:txBody>
          <a:bodyPr anchor="t" rtlCol="false" tIns="0" lIns="0" bIns="0" rIns="0">
            <a:spAutoFit/>
          </a:bodyPr>
          <a:lstStyle/>
          <a:p>
            <a:pPr>
              <a:lnSpc>
                <a:spcPts val="2999"/>
              </a:lnSpc>
            </a:pPr>
            <a:r>
              <a:rPr lang="en-US" sz="1851">
                <a:solidFill>
                  <a:srgbClr val="FFFFFF"/>
                </a:solidFill>
                <a:latin typeface="Poppins Light"/>
              </a:rPr>
              <a:t>Di model 1 terdapat 7 hidden layer tidak termasuk layer input dan embedding yaitu :</a:t>
            </a:r>
          </a:p>
          <a:p>
            <a:pPr marL="399778" indent="-199889" lvl="1">
              <a:lnSpc>
                <a:spcPts val="2999"/>
              </a:lnSpc>
              <a:buFont typeface="Arial"/>
              <a:buChar char="•"/>
            </a:pPr>
            <a:r>
              <a:rPr lang="en-US" sz="1851">
                <a:solidFill>
                  <a:srgbClr val="FFFFFF"/>
                </a:solidFill>
                <a:latin typeface="Poppins Light"/>
              </a:rPr>
              <a:t>Conv1D layer with 32 filters, kernel size 3, and ReLU activation.</a:t>
            </a:r>
          </a:p>
          <a:p>
            <a:pPr marL="399778" indent="-199889" lvl="1">
              <a:lnSpc>
                <a:spcPts val="2999"/>
              </a:lnSpc>
              <a:buFont typeface="Arial"/>
              <a:buChar char="•"/>
            </a:pPr>
            <a:r>
              <a:rPr lang="en-US" sz="1851">
                <a:solidFill>
                  <a:srgbClr val="FFFFFF"/>
                </a:solidFill>
                <a:latin typeface="Poppins Light"/>
              </a:rPr>
              <a:t>MaxPooling1D layer with pool size 2.</a:t>
            </a:r>
          </a:p>
          <a:p>
            <a:pPr marL="399778" indent="-199889" lvl="1">
              <a:lnSpc>
                <a:spcPts val="2999"/>
              </a:lnSpc>
              <a:buFont typeface="Arial"/>
              <a:buChar char="•"/>
            </a:pPr>
            <a:r>
              <a:rPr lang="en-US" sz="1851">
                <a:solidFill>
                  <a:srgbClr val="FFFFFF"/>
                </a:solidFill>
                <a:latin typeface="Poppins Light"/>
              </a:rPr>
              <a:t>Conv1D layer with 64 filters, kernel size 3, and ReLU activation.</a:t>
            </a:r>
          </a:p>
          <a:p>
            <a:pPr marL="399778" indent="-199889" lvl="1">
              <a:lnSpc>
                <a:spcPts val="2999"/>
              </a:lnSpc>
              <a:buFont typeface="Arial"/>
              <a:buChar char="•"/>
            </a:pPr>
            <a:r>
              <a:rPr lang="en-US" sz="1851">
                <a:solidFill>
                  <a:srgbClr val="FFFFFF"/>
                </a:solidFill>
                <a:latin typeface="Poppins Light"/>
              </a:rPr>
              <a:t>MaxPooling1D layer with pool size 2.</a:t>
            </a:r>
          </a:p>
          <a:p>
            <a:pPr marL="399778" indent="-199889" lvl="1">
              <a:lnSpc>
                <a:spcPts val="2999"/>
              </a:lnSpc>
              <a:buFont typeface="Arial"/>
              <a:buChar char="•"/>
            </a:pPr>
            <a:r>
              <a:rPr lang="en-US" sz="1851">
                <a:solidFill>
                  <a:srgbClr val="FFFFFF"/>
                </a:solidFill>
                <a:latin typeface="Poppins Light"/>
              </a:rPr>
              <a:t>Conv1D layer with 128 filters, kernel size 3, and ReLU activation.</a:t>
            </a:r>
          </a:p>
          <a:p>
            <a:pPr marL="399778" indent="-199889" lvl="1">
              <a:lnSpc>
                <a:spcPts val="2999"/>
              </a:lnSpc>
              <a:buFont typeface="Arial"/>
              <a:buChar char="•"/>
            </a:pPr>
            <a:r>
              <a:rPr lang="en-US" sz="1851">
                <a:solidFill>
                  <a:srgbClr val="FFFFFF"/>
                </a:solidFill>
                <a:latin typeface="Poppins Light"/>
              </a:rPr>
              <a:t>MaxPooling1D layer with pool size 2.</a:t>
            </a:r>
          </a:p>
          <a:p>
            <a:pPr marL="399778" indent="-199889" lvl="1">
              <a:lnSpc>
                <a:spcPts val="2999"/>
              </a:lnSpc>
              <a:buFont typeface="Arial"/>
              <a:buChar char="•"/>
            </a:pPr>
            <a:r>
              <a:rPr lang="en-US" sz="1851">
                <a:solidFill>
                  <a:srgbClr val="FFFFFF"/>
                </a:solidFill>
                <a:latin typeface="Poppins Light"/>
              </a:rPr>
              <a:t>GlobalMaxPooling1D layer.</a:t>
            </a:r>
          </a:p>
          <a:p>
            <a:pPr>
              <a:lnSpc>
                <a:spcPts val="2999"/>
              </a:lnSpc>
            </a:pPr>
          </a:p>
        </p:txBody>
      </p:sp>
      <p:sp>
        <p:nvSpPr>
          <p:cNvPr name="TextBox 9" id="9"/>
          <p:cNvSpPr txBox="true"/>
          <p:nvPr/>
        </p:nvSpPr>
        <p:spPr>
          <a:xfrm rot="0">
            <a:off x="4197934" y="644487"/>
            <a:ext cx="8889941" cy="1147574"/>
          </a:xfrm>
          <a:prstGeom prst="rect">
            <a:avLst/>
          </a:prstGeom>
        </p:spPr>
        <p:txBody>
          <a:bodyPr anchor="t" rtlCol="false" tIns="0" lIns="0" bIns="0" rIns="0">
            <a:spAutoFit/>
          </a:bodyPr>
          <a:lstStyle/>
          <a:p>
            <a:pPr marL="0" indent="0" lvl="0">
              <a:lnSpc>
                <a:spcPts val="7704"/>
              </a:lnSpc>
              <a:spcBef>
                <a:spcPct val="0"/>
              </a:spcBef>
            </a:pPr>
            <a:r>
              <a:rPr lang="en-US" sz="10700">
                <a:solidFill>
                  <a:srgbClr val="FFFFFF"/>
                </a:solidFill>
                <a:latin typeface="Computer Says No"/>
              </a:rPr>
              <a:t>JUMLAH HIDDEN LAYER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DAF1RG5E9Xc</dc:identifier>
  <dcterms:modified xsi:type="dcterms:W3CDTF">2011-08-01T06:04:30Z</dcterms:modified>
  <cp:revision>1</cp:revision>
  <dc:title>project</dc:title>
</cp:coreProperties>
</file>